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4" autoAdjust="0"/>
    <p:restoredTop sz="90511" autoAdjust="0"/>
  </p:normalViewPr>
  <p:slideViewPr>
    <p:cSldViewPr showGuides="1">
      <p:cViewPr varScale="1">
        <p:scale>
          <a:sx n="75" d="100"/>
          <a:sy n="75" d="100"/>
        </p:scale>
        <p:origin x="84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dLbl>
              <c:idx val="0"/>
              <c:layout>
                <c:manualLayout>
                  <c:x val="-0.269526804100503"/>
                  <c:y val="-0.12420060965448283"/>
                </c:manualLayout>
              </c:layout>
              <c:tx>
                <c:rich>
                  <a:bodyPr/>
                  <a:lstStyle/>
                  <a:p>
                    <a:fld id="{E7DEC8DD-27C6-4874-AFCC-06B74CF7F6D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68-40E1-93A1-79F2D45B73C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6364255173187701"/>
                  <c:y val="-0.12144483946228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E16FB7-72DC-42D4-8BE5-DF1F6982A3E5}" type="VALUE">
                      <a:rPr lang="en-US" b="1" dirty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68-40E1-93A1-79F2D45B73CE}"/>
                </c:ext>
                <c:ext xmlns:c15="http://schemas.microsoft.com/office/drawing/2012/chart" uri="{CE6537A1-D6FC-4f65-9D91-7224C49458BB}">
                  <c15:layout>
                    <c:manualLayout>
                      <c:w val="0.1372774545027737"/>
                      <c:h val="7.60868150066659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166479771881567E-2"/>
                  <c:y val="6.7526175887748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DCB-4062-BF65-185FB03A6A7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585385226370168E-2"/>
                  <c:y val="7.463417500832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CB-4062-BF65-185FB03A6A7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613979348689507E-2"/>
                  <c:y val="0.1066202500118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DCB-4062-BF65-185FB03A6A7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1556791104050837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CB-4062-BF65-185FB03A6A7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7513899920571885E-2"/>
                  <c:y val="0.11372826667935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DCB-4062-BF65-185FB03A6A7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3542494042891182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DCB-4062-BF65-185FB03A6A7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765687053216839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DCB-4062-BF65-185FB03A6A7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771247021445591E-2"/>
                  <c:y val="-7.108016667459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DCB-4062-BF65-185FB03A6A7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Municipal de Planeación Saltillo</c:v>
                </c:pt>
                <c:pt idx="5">
                  <c:v>DIF Torreón</c:v>
                </c:pt>
                <c:pt idx="6">
                  <c:v>Insituto Municipal de Cultura de Torreón</c:v>
                </c:pt>
                <c:pt idx="7">
                  <c:v>Instituto Municipal del Deporte Torreón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83.33</c:v>
                </c:pt>
                <c:pt idx="1">
                  <c:v>98.41</c:v>
                </c:pt>
                <c:pt idx="2">
                  <c:v>99.21</c:v>
                </c:pt>
                <c:pt idx="3">
                  <c:v>100</c:v>
                </c:pt>
                <c:pt idx="4">
                  <c:v>94.44</c:v>
                </c:pt>
                <c:pt idx="5">
                  <c:v>92.86</c:v>
                </c:pt>
                <c:pt idx="6">
                  <c:v>99.21</c:v>
                </c:pt>
                <c:pt idx="7">
                  <c:v>97.62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2223520"/>
        <c:axId val="-632211008"/>
      </c:lineChart>
      <c:catAx>
        <c:axId val="-63222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11008"/>
        <c:crosses val="autoZero"/>
        <c:auto val="1"/>
        <c:lblAlgn val="ctr"/>
        <c:lblOffset val="100"/>
        <c:noMultiLvlLbl val="0"/>
      </c:catAx>
      <c:valAx>
        <c:axId val="-63221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2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8.4379828991350561E-2"/>
                  <c:y val="-3.1007854117904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84F-451A-989F-F6924ABD9EA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325466389277389E-2"/>
                  <c:y val="5.440646685832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4F-451A-989F-F6924ABD9EA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1976399167831769E-2"/>
                  <c:y val="2.5389684533883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84F-451A-989F-F6924ABD9EA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650932778554619E-2"/>
                  <c:y val="0.11606712929775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84F-451A-989F-F6924ABD9E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Empleados al Servicio R. Aytoo. Torreón</c:v>
                </c:pt>
                <c:pt idx="5">
                  <c:v>Sindicato Unico de Trabajadores al servicio del Municipio de San Pedro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96.55</c:v>
                </c:pt>
                <c:pt idx="1">
                  <c:v>24.14</c:v>
                </c:pt>
                <c:pt idx="2">
                  <c:v>96.55</c:v>
                </c:pt>
                <c:pt idx="3">
                  <c:v>99.83</c:v>
                </c:pt>
                <c:pt idx="4">
                  <c:v>98.28</c:v>
                </c:pt>
                <c:pt idx="5">
                  <c:v>48.28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2210464"/>
        <c:axId val="-632218080"/>
      </c:lineChart>
      <c:catAx>
        <c:axId val="-63221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18080"/>
        <c:crosses val="autoZero"/>
        <c:auto val="1"/>
        <c:lblAlgn val="ctr"/>
        <c:lblOffset val="100"/>
        <c:noMultiLvlLbl val="0"/>
      </c:catAx>
      <c:valAx>
        <c:axId val="-63221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1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3er.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491081014472637E-2"/>
                  <c:y val="0.1075789395492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CC8-4A39-A849-7E7C657DBAF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994054009648424E-3"/>
                  <c:y val="-7.034007585911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C8-4A39-A849-7E7C657DBAF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988108019296848E-2"/>
                  <c:y val="8.275303042248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CC8-4A39-A849-7E7C657DBAF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982162028945274E-2"/>
                  <c:y val="0.1530931062816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CC8-4A39-A849-7E7C657DBAF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242567512060531E-2"/>
                  <c:y val="-6.620242433799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C8-4A39-A849-7E7C657DBAF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9703918574775287E-2"/>
                  <c:y val="9.930363650698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CC8-4A39-A849-7E7C657DBAF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CRIT</c:v>
                </c:pt>
                <c:pt idx="1">
                  <c:v>Teatro Nazas</c:v>
                </c:pt>
                <c:pt idx="2">
                  <c:v>Artesénica</c:v>
                </c:pt>
                <c:pt idx="3">
                  <c:v>Patronato de Bomberos</c:v>
                </c:pt>
                <c:pt idx="4">
                  <c:v>Cluster</c:v>
                </c:pt>
                <c:pt idx="5">
                  <c:v>Arocena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100</c:v>
                </c:pt>
                <c:pt idx="1">
                  <c:v>93.33</c:v>
                </c:pt>
                <c:pt idx="2">
                  <c:v>96.67</c:v>
                </c:pt>
                <c:pt idx="3">
                  <c:v>40</c:v>
                </c:pt>
                <c:pt idx="4">
                  <c:v>70</c:v>
                </c:pt>
                <c:pt idx="5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2222432"/>
        <c:axId val="-632219712"/>
      </c:lineChart>
      <c:catAx>
        <c:axId val="-63222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19712"/>
        <c:crosses val="autoZero"/>
        <c:auto val="1"/>
        <c:lblAlgn val="ctr"/>
        <c:lblOffset val="100"/>
        <c:noMultiLvlLbl val="0"/>
      </c:catAx>
      <c:valAx>
        <c:axId val="-6322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2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0.99429999999999996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925158642503774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98.65%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925158642503812E-2"/>
                  <c:y val="-9.83923326258096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92515864250385E-2"/>
                  <c:y val="-0.12690013000504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92515864250385E-2"/>
                  <c:y val="-0.126900130005048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92515864250385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925158642503774E-2"/>
                  <c:y val="-0.12690013000504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1008972859224794E-3"/>
                  <c:y val="-6.92047862128379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Secretaría de Salud</c:v>
                </c:pt>
                <c:pt idx="1">
                  <c:v>Secretaría de Economía y Turismo</c:v>
                </c:pt>
                <c:pt idx="2">
                  <c:v>Secretaría de Desarrollo Rural</c:v>
                </c:pt>
                <c:pt idx="3">
                  <c:v>Despacho del Titular del Ejecutivo</c:v>
                </c:pt>
                <c:pt idx="4">
                  <c:v>Secretaría de Infraestructura y Transporte</c:v>
                </c:pt>
                <c:pt idx="5">
                  <c:v>Secretaría de Seguridad Pública</c:v>
                </c:pt>
                <c:pt idx="6">
                  <c:v>Secretarí del Trabajo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0.97970000000000002</c:v>
                </c:pt>
                <c:pt idx="1">
                  <c:v>1</c:v>
                </c:pt>
                <c:pt idx="2">
                  <c:v>0.96970000000000001</c:v>
                </c:pt>
                <c:pt idx="3">
                  <c:v>0.99239999999999995</c:v>
                </c:pt>
                <c:pt idx="4">
                  <c:v>0.94699999999999995</c:v>
                </c:pt>
                <c:pt idx="5">
                  <c:v>0.99239999999999995</c:v>
                </c:pt>
                <c:pt idx="6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94352"/>
        <c:axId val="-717786736"/>
      </c:lineChart>
      <c:catAx>
        <c:axId val="-71779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86736"/>
        <c:crosses val="autoZero"/>
        <c:auto val="1"/>
        <c:lblAlgn val="ctr"/>
        <c:lblOffset val="100"/>
        <c:noMultiLvlLbl val="0"/>
      </c:catAx>
      <c:valAx>
        <c:axId val="-71778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68951483968486E-2"/>
                  <c:y val="6.3235399375737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839568617191363E-2"/>
                  <c:y val="-7.509203675868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298334350745617E-2"/>
                  <c:y val="7.50920367586877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459666870149128"/>
                  <c:y val="-3.95221246098357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9220371500828461E-3"/>
                  <c:y val="-5.1378761992786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3835062934217113E-2"/>
                  <c:y val="4.49902118155453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380802883637102E-2"/>
                  <c:y val="7.60032889065965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302840033720116E-2"/>
                  <c:y val="7.631024713729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Servicios de Salud</c:v>
                </c:pt>
                <c:pt idx="1">
                  <c:v>Juntas Locales de Conciliación y Arbitraje</c:v>
                </c:pt>
                <c:pt idx="2">
                  <c:v>Sistema para el Desarrollo Integral de la Familia</c:v>
                </c:pt>
                <c:pt idx="3">
                  <c:v>Registro Civil</c:v>
                </c:pt>
                <c:pt idx="4">
                  <c:v>Jefatura de la Oficina del Ejecutivo</c:v>
                </c:pt>
                <c:pt idx="5">
                  <c:v>Periodico Oficial</c:v>
                </c:pt>
                <c:pt idx="6">
                  <c:v>Centro de Empoderamiento y Justicia de la Mujer</c:v>
                </c:pt>
                <c:pt idx="7">
                  <c:v>Instituto Coahuilense de las Mujeres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99.35</c:v>
                </c:pt>
                <c:pt idx="2">
                  <c:v>99.24</c:v>
                </c:pt>
                <c:pt idx="3">
                  <c:v>99.24</c:v>
                </c:pt>
                <c:pt idx="4">
                  <c:v>98.48</c:v>
                </c:pt>
                <c:pt idx="5">
                  <c:v>99.24</c:v>
                </c:pt>
                <c:pt idx="6">
                  <c:v>99.24</c:v>
                </c:pt>
                <c:pt idx="7">
                  <c:v>99.24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97616"/>
        <c:axId val="-717786192"/>
      </c:lineChart>
      <c:catAx>
        <c:axId val="-7177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86192"/>
        <c:crosses val="autoZero"/>
        <c:auto val="1"/>
        <c:lblAlgn val="ctr"/>
        <c:lblOffset val="100"/>
        <c:noMultiLvlLbl val="0"/>
      </c:catAx>
      <c:valAx>
        <c:axId val="-71778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375577316806"/>
          <c:y val="8.25419115390192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621953982025087E-2"/>
                  <c:y val="-6.81482660118743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95.77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511244782325777E-2"/>
                  <c:y val="-0.1332063192273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524781517782374E-2"/>
                  <c:y val="-5.49504640577854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030664702478946"/>
                  <c:y val="-6.2795518012122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892579035229859"/>
                  <c:y val="2.960687983821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3568817028988204E-2"/>
                  <c:y val="-0.1055379439949233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95.95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8258996212878776E-2"/>
                  <c:y val="8.8800563102783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95.95%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239683014593296E-2"/>
                  <c:y val="-7.23560143800456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Universidad Autónoma de Coahuila</c:v>
                </c:pt>
                <c:pt idx="1">
                  <c:v>Instituto Tecnologico de la Región Carbonífera</c:v>
                </c:pt>
                <c:pt idx="2">
                  <c:v>Universidad Teconológico de Torreón</c:v>
                </c:pt>
                <c:pt idx="3">
                  <c:v>Instituto Tecnológico Superior de San Pedro</c:v>
                </c:pt>
                <c:pt idx="4">
                  <c:v>Universidad Politécnica de la Región Laguna</c:v>
                </c:pt>
                <c:pt idx="5">
                  <c:v>Instituto Tecnológico Superior de Monclova</c:v>
                </c:pt>
                <c:pt idx="6">
                  <c:v>Universidad Tecnológico de la Región Centro de Coahuila</c:v>
                </c:pt>
                <c:pt idx="7">
                  <c:v>Universidad Tecnológico de la Región Carbonífera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0.9718</c:v>
                </c:pt>
                <c:pt idx="1">
                  <c:v>0.97970000000000002</c:v>
                </c:pt>
                <c:pt idx="2">
                  <c:v>0.98650000000000004</c:v>
                </c:pt>
                <c:pt idx="3">
                  <c:v>1</c:v>
                </c:pt>
                <c:pt idx="4">
                  <c:v>0.96619999999999995</c:v>
                </c:pt>
                <c:pt idx="5">
                  <c:v>0.95950000000000002</c:v>
                </c:pt>
                <c:pt idx="6">
                  <c:v>0.95950000000000002</c:v>
                </c:pt>
                <c:pt idx="7">
                  <c:v>0.99319999999999997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85648"/>
        <c:axId val="-717784560"/>
      </c:lineChart>
      <c:catAx>
        <c:axId val="-71778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84560"/>
        <c:crosses val="autoZero"/>
        <c:auto val="1"/>
        <c:lblAlgn val="ctr"/>
        <c:lblOffset val="100"/>
        <c:noMultiLvlLbl val="0"/>
      </c:catAx>
      <c:valAx>
        <c:axId val="-71778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8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6877893798237"/>
          <c:y val="0.93316277615244392"/>
          <c:w val="0.44823122106201763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4FC-4018-A472-F0371D6F290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FC-4018-A472-F0371D6F290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4FC-4018-A472-F0371D6F290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4FC-4018-A472-F0371D6F290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4FC-4018-A472-F0371D6F290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4FC-4018-A472-F0371D6F290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4FC-4018-A472-F0371D6F290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92.53</c:v>
                </c:pt>
                <c:pt idx="1">
                  <c:v>70.11</c:v>
                </c:pt>
                <c:pt idx="2">
                  <c:v>92.53</c:v>
                </c:pt>
                <c:pt idx="3">
                  <c:v>96.55</c:v>
                </c:pt>
                <c:pt idx="4">
                  <c:v>77.010000000000005</c:v>
                </c:pt>
                <c:pt idx="5">
                  <c:v>89.08</c:v>
                </c:pt>
                <c:pt idx="6">
                  <c:v>91.38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FC-4018-A472-F0371D6F2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96528"/>
        <c:axId val="-717799248"/>
      </c:lineChart>
      <c:catAx>
        <c:axId val="-71779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9248"/>
        <c:crosses val="autoZero"/>
        <c:auto val="1"/>
        <c:lblAlgn val="ctr"/>
        <c:lblOffset val="100"/>
        <c:noMultiLvlLbl val="0"/>
      </c:catAx>
      <c:valAx>
        <c:axId val="-71779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062732643003621E-2"/>
                  <c:y val="-3.288909744547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0E0-4436-B4AD-E0A1ED887B2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1254652860072E-2"/>
                  <c:y val="-8.5511653358235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E0-4436-B4AD-E0A1ED887B2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8D-4AE9-BAB9-86B52E6E400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8D-4AE9-BAB9-86B52E6E400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95471464945718E-2"/>
                  <c:y val="0.10195620208097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0E0-4436-B4AD-E0A1ED887B2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8432071974185943E-2"/>
                  <c:y val="4.93336461682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E0-4436-B4AD-E0A1ED887B2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216035987092883E-2"/>
                  <c:y val="8.551165335823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0E0-4436-B4AD-E0A1ED887B2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ICAI</c:v>
                </c:pt>
                <c:pt idx="1">
                  <c:v>CDHEC</c:v>
                </c:pt>
                <c:pt idx="2">
                  <c:v>Tribunal Electoral</c:v>
                </c:pt>
                <c:pt idx="3">
                  <c:v>COCCAM</c:v>
                </c:pt>
                <c:pt idx="4">
                  <c:v>IEC</c:v>
                </c:pt>
                <c:pt idx="5">
                  <c:v>Tribunal de Justicia Administrativa</c:v>
                </c:pt>
                <c:pt idx="6">
                  <c:v>Fiscalía General 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1</c:v>
                </c:pt>
                <c:pt idx="1">
                  <c:v>0.99260000000000004</c:v>
                </c:pt>
                <c:pt idx="2">
                  <c:v>0.98729999999999996</c:v>
                </c:pt>
                <c:pt idx="3">
                  <c:v>0.9919</c:v>
                </c:pt>
                <c:pt idx="4" formatCode="0%">
                  <c:v>1</c:v>
                </c:pt>
                <c:pt idx="5">
                  <c:v>0.99370000000000003</c:v>
                </c:pt>
                <c:pt idx="6">
                  <c:v>0.93240000000000001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98704"/>
        <c:axId val="-717795984"/>
      </c:lineChart>
      <c:catAx>
        <c:axId val="-71779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5984"/>
        <c:crosses val="autoZero"/>
        <c:auto val="1"/>
        <c:lblAlgn val="ctr"/>
        <c:lblOffset val="100"/>
        <c:noMultiLvlLbl val="0"/>
      </c:catAx>
      <c:valAx>
        <c:axId val="-71779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502988574312239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71A-48B9-B963-3D4C5557986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958077406005376E-2"/>
                  <c:y val="0.10103038372892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71A-48B9-B963-3D4C5557986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706583118849337E-2"/>
                  <c:y val="6.270851403864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1A-48B9-B963-3D4C5557986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592810910925985E-2"/>
                  <c:y val="0.116205980207708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71A-48B9-B963-3D4C5557986A}"/>
                </c:ext>
                <c:ext xmlns:c15="http://schemas.microsoft.com/office/drawing/2012/chart" uri="{CE6537A1-D6FC-4f65-9D91-7224C49458BB}">
                  <c15:layout>
                    <c:manualLayout>
                      <c:w val="0.1032837492126933"/>
                      <c:h val="6.4910198470011268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3409485004237939E-2"/>
                  <c:y val="5.301221491262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71A-48B9-B963-3D4C5557986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047899742619185E-2"/>
                  <c:y val="5.57409013676820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95.52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71A-48B9-B963-3D4C5557986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592810910925971E-2"/>
                  <c:y val="8.361135205152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71A-48B9-B963-3D4C5557986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682633247539703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71A-48B9-B963-3D4C555798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UDC</c:v>
                </c:pt>
                <c:pt idx="1">
                  <c:v>PRI</c:v>
                </c:pt>
                <c:pt idx="2">
                  <c:v>Partido Unidos</c:v>
                </c:pt>
                <c:pt idx="3">
                  <c:v>PAN</c:v>
                </c:pt>
                <c:pt idx="4">
                  <c:v>Partido Morena</c:v>
                </c:pt>
                <c:pt idx="5">
                  <c:v>PRD</c:v>
                </c:pt>
                <c:pt idx="6">
                  <c:v>Partido Verde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0.9254</c:v>
                </c:pt>
                <c:pt idx="1">
                  <c:v>0.97009999999999996</c:v>
                </c:pt>
                <c:pt idx="2">
                  <c:v>0.41039999999999999</c:v>
                </c:pt>
                <c:pt idx="3">
                  <c:v>0.98509999999999998</c:v>
                </c:pt>
                <c:pt idx="4">
                  <c:v>0.5</c:v>
                </c:pt>
                <c:pt idx="5">
                  <c:v>0.95520000000000005</c:v>
                </c:pt>
                <c:pt idx="6">
                  <c:v>0.97760000000000002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95440"/>
        <c:axId val="-632214272"/>
      </c:lineChart>
      <c:catAx>
        <c:axId val="-71779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14272"/>
        <c:crosses val="autoZero"/>
        <c:auto val="1"/>
        <c:lblAlgn val="ctr"/>
        <c:lblOffset val="100"/>
        <c:noMultiLvlLbl val="0"/>
      </c:catAx>
      <c:valAx>
        <c:axId val="-63221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547973407618628E-3"/>
                  <c:y val="5.2601367879202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D60-4247-BCBC-33CCE7B87B7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064392022285629E-2"/>
                  <c:y val="-6.4978160321367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60-4247-BCBC-33CCE7B87B7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660980055713974E-2"/>
                  <c:y val="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D60-4247-BCBC-33CCE7B87B7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257568089142357E-2"/>
                  <c:y val="-3.713037732649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D60-4247-BCBC-33CCE7B87B7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0563750804094475E-2"/>
                  <c:y val="4.95071697686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D60-4247-BCBC-33CCE7B87B7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3547973407619426E-3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D60-4247-BCBC-33CCE7B87B7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3717611623399878"/>
                  <c:y val="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D60-4247-BCBC-33CCE7B87B7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241117242117131"/>
                  <c:y val="-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D60-4247-BCBC-33CCE7B87B7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97.79</c:v>
                </c:pt>
                <c:pt idx="1">
                  <c:v>99.26</c:v>
                </c:pt>
                <c:pt idx="2">
                  <c:v>95.59</c:v>
                </c:pt>
                <c:pt idx="3">
                  <c:v>98.53</c:v>
                </c:pt>
                <c:pt idx="4">
                  <c:v>99.26</c:v>
                </c:pt>
                <c:pt idx="5">
                  <c:v>98.53</c:v>
                </c:pt>
                <c:pt idx="6">
                  <c:v>97.06</c:v>
                </c:pt>
                <c:pt idx="7">
                  <c:v>88.24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2225696"/>
        <c:axId val="-632221888"/>
      </c:lineChart>
      <c:catAx>
        <c:axId val="-63222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21888"/>
        <c:crosses val="autoZero"/>
        <c:auto val="1"/>
        <c:lblAlgn val="ctr"/>
        <c:lblOffset val="100"/>
        <c:noMultiLvlLbl val="0"/>
      </c:catAx>
      <c:valAx>
        <c:axId val="-63222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2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08/04/2021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11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0773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32973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4° Trimestre 2020.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134314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95.58%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015633"/>
              </p:ext>
            </p:extLst>
          </p:nvPr>
        </p:nvGraphicFramePr>
        <p:xfrm>
          <a:off x="829937" y="1004455"/>
          <a:ext cx="5112568" cy="46377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09835"/>
              </p:ext>
            </p:extLst>
          </p:nvPr>
        </p:nvGraphicFramePr>
        <p:xfrm>
          <a:off x="6447210" y="1038899"/>
          <a:ext cx="5278937" cy="45807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2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 Popular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Trabajadores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Búsqueda del Estado de Coahuila de Zaragoza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555662"/>
              </p:ext>
            </p:extLst>
          </p:nvPr>
        </p:nvGraphicFramePr>
        <p:xfrm>
          <a:off x="407368" y="980729"/>
          <a:ext cx="5112568" cy="4536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Autónoma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Tecnológico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Estudios Superiores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95.56% 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766828138"/>
              </p:ext>
            </p:extLst>
          </p:nvPr>
        </p:nvGraphicFramePr>
        <p:xfrm>
          <a:off x="6312024" y="980728"/>
          <a:ext cx="55446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</a:t>
            </a:r>
            <a:r>
              <a:rPr lang="es-ES" sz="2000" b="1" noProof="1" smtClean="0"/>
              <a:t>Universidadesy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sz="2000" b="1" noProof="1"/>
              <a:t>Centros Educativos  </a:t>
            </a:r>
            <a:r>
              <a:rPr lang="es-ES" sz="2000" b="1" noProof="1" smtClean="0"/>
              <a:t>95.56%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177063"/>
              </p:ext>
            </p:extLst>
          </p:nvPr>
        </p:nvGraphicFramePr>
        <p:xfrm>
          <a:off x="551384" y="980728"/>
          <a:ext cx="5184576" cy="48245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3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0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510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20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45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94746"/>
              </p:ext>
            </p:extLst>
          </p:nvPr>
        </p:nvGraphicFramePr>
        <p:xfrm>
          <a:off x="6312024" y="980728"/>
          <a:ext cx="4963587" cy="3473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6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      </a:t>
            </a:r>
            <a:r>
              <a:rPr lang="es-ES" sz="2400" b="1" noProof="1"/>
              <a:t>Promedio </a:t>
            </a:r>
            <a:r>
              <a:rPr lang="es-ES" sz="2400" b="1" noProof="1" smtClean="0"/>
              <a:t>Municipios 90.09%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76268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48997240"/>
              </p:ext>
            </p:extLst>
          </p:nvPr>
        </p:nvGraphicFramePr>
        <p:xfrm>
          <a:off x="6240016" y="1196752"/>
          <a:ext cx="5679728" cy="45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90.09%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1860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83.91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75022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90.09%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533561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436312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98.54%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85405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234732565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81.77%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3643"/>
              </p:ext>
            </p:extLst>
          </p:nvPr>
        </p:nvGraphicFramePr>
        <p:xfrm>
          <a:off x="767408" y="1988840"/>
          <a:ext cx="4392488" cy="33843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85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7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8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Unidos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PTE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216933379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90.79%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320960"/>
              </p:ext>
            </p:extLst>
          </p:nvPr>
        </p:nvGraphicFramePr>
        <p:xfrm>
          <a:off x="407368" y="905273"/>
          <a:ext cx="4536504" cy="4688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Sabinas- San Juan de Sabinas- </a:t>
                      </a:r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55944438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90.79%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876124"/>
              </p:ext>
            </p:extLst>
          </p:nvPr>
        </p:nvGraphicFramePr>
        <p:xfrm>
          <a:off x="983432" y="1015187"/>
          <a:ext cx="4206241" cy="47900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09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Torreón- Matamoros- Viesca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653804"/>
              </p:ext>
            </p:extLst>
          </p:nvPr>
        </p:nvGraphicFramePr>
        <p:xfrm>
          <a:off x="5879976" y="1019720"/>
          <a:ext cx="4188910" cy="14731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4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3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242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4°</a:t>
                      </a:r>
                    </a:p>
                    <a:p>
                      <a:pPr algn="ctr"/>
                      <a:r>
                        <a:rPr lang="es-MX" dirty="0" smtClean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SIMAS General Cepeda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effectLst/>
                        </a:rPr>
                        <a:t>SIMAS </a:t>
                      </a:r>
                      <a:r>
                        <a:rPr lang="es-MX" sz="1400" u="none" strike="noStrike" dirty="0" smtClean="0">
                          <a:effectLst/>
                        </a:rPr>
                        <a:t>Cuatro 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30012"/>
              </p:ext>
            </p:extLst>
          </p:nvPr>
        </p:nvGraphicFramePr>
        <p:xfrm>
          <a:off x="839416" y="1268760"/>
          <a:ext cx="4206241" cy="430463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295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23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Cultura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95.92%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453522670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254880"/>
              </p:ext>
            </p:extLst>
          </p:nvPr>
        </p:nvGraphicFramePr>
        <p:xfrm>
          <a:off x="3863752" y="1052736"/>
          <a:ext cx="4660632" cy="46085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95.92%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76.44%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90993"/>
              </p:ext>
            </p:extLst>
          </p:nvPr>
        </p:nvGraphicFramePr>
        <p:xfrm>
          <a:off x="695400" y="1412776"/>
          <a:ext cx="4824536" cy="42484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250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Empleados al Servicio R. Aytoo.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Único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237728863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83.33%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864011"/>
              </p:ext>
            </p:extLst>
          </p:nvPr>
        </p:nvGraphicFramePr>
        <p:xfrm>
          <a:off x="623392" y="1556792"/>
          <a:ext cx="4206241" cy="36927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Patronato de Bomberos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59811929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Clúster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146462436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05652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67306"/>
              </p:ext>
            </p:extLst>
          </p:nvPr>
        </p:nvGraphicFramePr>
        <p:xfrm>
          <a:off x="6651213" y="1286236"/>
          <a:ext cx="4320480" cy="37964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34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6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267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5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76.44%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66441076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789210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179876"/>
              </p:ext>
            </p:extLst>
          </p:nvPr>
        </p:nvGraphicFramePr>
        <p:xfrm>
          <a:off x="263352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61516924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</a:t>
            </a:r>
            <a:r>
              <a:rPr lang="es-ES" sz="2400" b="1" noProof="1" smtClean="0"/>
              <a:t>Judicial 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97.97%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50934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Economía.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Infraestructura,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Desarrollo Urbano y Movilidad.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254529276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97.97%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43698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 y Desarrollo Urbano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Secretaria de Vivienda y Ordenamiento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809465"/>
              </p:ext>
            </p:extLst>
          </p:nvPr>
        </p:nvGraphicFramePr>
        <p:xfrm>
          <a:off x="6240016" y="1772817"/>
          <a:ext cx="5546459" cy="26476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Trabajadores del Estado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078278300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95.58%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00591"/>
              </p:ext>
            </p:extLst>
          </p:nvPr>
        </p:nvGraphicFramePr>
        <p:xfrm>
          <a:off x="335360" y="1090485"/>
          <a:ext cx="5040560" cy="45707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791239178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95.58%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804907"/>
              </p:ext>
            </p:extLst>
          </p:nvPr>
        </p:nvGraphicFramePr>
        <p:xfrm>
          <a:off x="551384" y="1132425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Niños y Niñas y la Familia (PRONNIF)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y Catastral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Certturc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07839"/>
              </p:ext>
            </p:extLst>
          </p:nvPr>
        </p:nvGraphicFramePr>
        <p:xfrm>
          <a:off x="6290444" y="1132425"/>
          <a:ext cx="5328592" cy="475996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Científicos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Tecnológicos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(CECYTEC)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20466</TotalTime>
  <Words>1473</Words>
  <Application>Microsoft Office PowerPoint</Application>
  <PresentationFormat>Panorámica</PresentationFormat>
  <Paragraphs>527</Paragraphs>
  <Slides>24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4° Trimestre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Ana Rodriguez</cp:lastModifiedBy>
  <cp:revision>821</cp:revision>
  <cp:lastPrinted>2016-11-03T16:29:35Z</cp:lastPrinted>
  <dcterms:created xsi:type="dcterms:W3CDTF">2015-03-28T20:05:05Z</dcterms:created>
  <dcterms:modified xsi:type="dcterms:W3CDTF">2021-04-08T16:21:29Z</dcterms:modified>
</cp:coreProperties>
</file>